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8" r:id="rId28"/>
    <p:sldId id="283" r:id="rId29"/>
    <p:sldId id="284" r:id="rId30"/>
    <p:sldId id="285" r:id="rId31"/>
    <p:sldId id="287" r:id="rId32"/>
  </p:sldIdLst>
  <p:sldSz cx="18288000" cy="10287000"/>
  <p:notesSz cx="6858000" cy="9144000"/>
  <p:embeddedFontLst>
    <p:embeddedFont>
      <p:font typeface="Archivo Black" panose="020B0604020202020204" charset="0"/>
      <p:regular r:id="rId33"/>
    </p:embeddedFont>
    <p:embeddedFont>
      <p:font typeface="Calibri (MS)" panose="020B0604020202020204" charset="0"/>
      <p:regular r:id="rId34"/>
    </p:embeddedFont>
    <p:embeddedFont>
      <p:font typeface="Calibri (MS) Bold" panose="020B0604020202020204" charset="0"/>
      <p:regular r:id="rId35"/>
    </p:embeddedFont>
    <p:embeddedFont>
      <p:font typeface="Cormorant Garamond" panose="020B0604020202020204" charset="0"/>
      <p:regular r:id="rId36"/>
    </p:embeddedFont>
    <p:embeddedFont>
      <p:font typeface="Cormorant Garamond Bold" panose="020B0604020202020204" charset="0"/>
      <p:regular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Garamond Bold" panose="02020804030307010803" pitchFamily="18" charset="0"/>
      <p:regular r:id="rId41"/>
      <p:bold r:id="rId42"/>
    </p:embeddedFont>
    <p:embeddedFont>
      <p:font typeface="Playfair Display" panose="00000500000000000000" pitchFamily="2" charset="0"/>
      <p:regular r:id="rId43"/>
      <p:bold r:id="rId44"/>
      <p:italic r:id="rId45"/>
      <p:boldItalic r:id="rId46"/>
    </p:embeddedFont>
    <p:embeddedFont>
      <p:font typeface="Public Sans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9162" y="773839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79043" y="365641"/>
            <a:ext cx="4026374" cy="1326118"/>
          </a:xfrm>
          <a:custGeom>
            <a:avLst/>
            <a:gdLst/>
            <a:ahLst/>
            <a:cxnLst/>
            <a:rect l="l" t="t" r="r" b="b"/>
            <a:pathLst>
              <a:path w="4026374" h="1326118">
                <a:moveTo>
                  <a:pt x="0" y="0"/>
                </a:moveTo>
                <a:lnTo>
                  <a:pt x="4026373" y="0"/>
                </a:lnTo>
                <a:lnTo>
                  <a:pt x="4026373" y="1326118"/>
                </a:lnTo>
                <a:lnTo>
                  <a:pt x="0" y="132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724615" y="306363"/>
            <a:ext cx="2517945" cy="1326118"/>
          </a:xfrm>
          <a:custGeom>
            <a:avLst/>
            <a:gdLst/>
            <a:ahLst/>
            <a:cxnLst/>
            <a:rect l="l" t="t" r="r" b="b"/>
            <a:pathLst>
              <a:path w="2517945" h="1326118">
                <a:moveTo>
                  <a:pt x="0" y="0"/>
                </a:moveTo>
                <a:lnTo>
                  <a:pt x="2517945" y="0"/>
                </a:lnTo>
                <a:lnTo>
                  <a:pt x="2517945" y="1326118"/>
                </a:lnTo>
                <a:lnTo>
                  <a:pt x="0" y="1326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324435" y="178781"/>
            <a:ext cx="1699839" cy="1699839"/>
          </a:xfrm>
          <a:custGeom>
            <a:avLst/>
            <a:gdLst/>
            <a:ahLst/>
            <a:cxnLst/>
            <a:rect l="l" t="t" r="r" b="b"/>
            <a:pathLst>
              <a:path w="1699839" h="1699839">
                <a:moveTo>
                  <a:pt x="0" y="0"/>
                </a:moveTo>
                <a:lnTo>
                  <a:pt x="1699839" y="0"/>
                </a:lnTo>
                <a:lnTo>
                  <a:pt x="1699839" y="1699838"/>
                </a:lnTo>
                <a:lnTo>
                  <a:pt x="0" y="1699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25995" y="405105"/>
            <a:ext cx="1769063" cy="1247189"/>
          </a:xfrm>
          <a:custGeom>
            <a:avLst/>
            <a:gdLst/>
            <a:ahLst/>
            <a:cxnLst/>
            <a:rect l="l" t="t" r="r" b="b"/>
            <a:pathLst>
              <a:path w="1769063" h="1247189">
                <a:moveTo>
                  <a:pt x="0" y="0"/>
                </a:moveTo>
                <a:lnTo>
                  <a:pt x="1769062" y="0"/>
                </a:lnTo>
                <a:lnTo>
                  <a:pt x="1769062" y="1247190"/>
                </a:lnTo>
                <a:lnTo>
                  <a:pt x="0" y="1247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29162" y="8042338"/>
            <a:ext cx="1025076" cy="1028497"/>
          </a:xfrm>
          <a:custGeom>
            <a:avLst/>
            <a:gdLst/>
            <a:ahLst/>
            <a:cxnLst/>
            <a:rect l="l" t="t" r="r" b="b"/>
            <a:pathLst>
              <a:path w="1025076" h="1028497">
                <a:moveTo>
                  <a:pt x="0" y="0"/>
                </a:moveTo>
                <a:lnTo>
                  <a:pt x="1025076" y="0"/>
                </a:lnTo>
                <a:lnTo>
                  <a:pt x="1025076" y="1028497"/>
                </a:lnTo>
                <a:lnTo>
                  <a:pt x="0" y="10284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057400" y="8188174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IIT GUWAHATI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0284" y="6116602"/>
            <a:ext cx="16408332" cy="162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9"/>
              </a:lnSpc>
            </a:pPr>
            <a:r>
              <a:rPr lang="en-US" sz="12999" spc="64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FETManiacs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77148" y="2754595"/>
            <a:ext cx="3007141" cy="815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E87414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ANALOG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4289" y="2754595"/>
            <a:ext cx="121985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&amp;</a:t>
            </a:r>
            <a:endParaRPr lang="en-US" sz="4800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44641" y="2706970"/>
            <a:ext cx="277734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A14B"/>
                </a:solidFill>
                <a:latin typeface="Archivo Black"/>
                <a:ea typeface="Archivo Black"/>
                <a:cs typeface="Archivo Black"/>
                <a:sym typeface="Archivo Black"/>
              </a:rPr>
              <a:t>DIGITAL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08339" y="2754595"/>
            <a:ext cx="484211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HACKATHON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7141" y="3480400"/>
            <a:ext cx="7552351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Under C2S Programme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 descr="A math equations and formulas  AI-generated content may be incorrect."/>
          <p:cNvSpPr/>
          <p:nvPr/>
        </p:nvSpPr>
        <p:spPr>
          <a:xfrm>
            <a:off x="1715912" y="965200"/>
            <a:ext cx="14856175" cy="8356598"/>
          </a:xfrm>
          <a:custGeom>
            <a:avLst/>
            <a:gdLst/>
            <a:ahLst/>
            <a:cxnLst/>
            <a:rect l="l" t="t" r="r" b="b"/>
            <a:pathLst>
              <a:path w="14856175" h="8356598">
                <a:moveTo>
                  <a:pt x="0" y="0"/>
                </a:moveTo>
                <a:lnTo>
                  <a:pt x="14856175" y="0"/>
                </a:lnTo>
                <a:lnTo>
                  <a:pt x="14856175" y="8356598"/>
                </a:lnTo>
                <a:lnTo>
                  <a:pt x="0" y="835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" r="-9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 descr="A white paper with black text  AI-generated content may be incorrect."/>
          <p:cNvSpPr/>
          <p:nvPr/>
        </p:nvSpPr>
        <p:spPr>
          <a:xfrm>
            <a:off x="3516661" y="965200"/>
            <a:ext cx="11254677" cy="8356598"/>
          </a:xfrm>
          <a:custGeom>
            <a:avLst/>
            <a:gdLst/>
            <a:ahLst/>
            <a:cxnLst/>
            <a:rect l="l" t="t" r="r" b="b"/>
            <a:pathLst>
              <a:path w="11254677" h="8356598">
                <a:moveTo>
                  <a:pt x="0" y="0"/>
                </a:moveTo>
                <a:lnTo>
                  <a:pt x="11254677" y="0"/>
                </a:lnTo>
                <a:lnTo>
                  <a:pt x="11254677" y="8356598"/>
                </a:lnTo>
                <a:lnTo>
                  <a:pt x="0" y="835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" r="-7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0400" y="1562100"/>
            <a:ext cx="11057876" cy="8191500"/>
            <a:chOff x="0" y="0"/>
            <a:chExt cx="14743835" cy="1092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43812" cy="10922000"/>
            </a:xfrm>
            <a:custGeom>
              <a:avLst/>
              <a:gdLst/>
              <a:ahLst/>
              <a:cxnLst/>
              <a:rect l="l" t="t" r="r" b="b"/>
              <a:pathLst>
                <a:path w="14743812" h="10922000">
                  <a:moveTo>
                    <a:pt x="0" y="0"/>
                  </a:moveTo>
                  <a:lnTo>
                    <a:pt x="14743812" y="0"/>
                  </a:lnTo>
                  <a:lnTo>
                    <a:pt x="14743812" y="10922000"/>
                  </a:lnTo>
                  <a:lnTo>
                    <a:pt x="0" y="1092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05" b="-100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248400" y="533400"/>
            <a:ext cx="9144000" cy="630942"/>
            <a:chOff x="0" y="0"/>
            <a:chExt cx="12192000" cy="841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841256"/>
            </a:xfrm>
            <a:custGeom>
              <a:avLst/>
              <a:gdLst/>
              <a:ahLst/>
              <a:cxnLst/>
              <a:rect l="l" t="t" r="r" b="b"/>
              <a:pathLst>
                <a:path w="12192000" h="841256">
                  <a:moveTo>
                    <a:pt x="0" y="0"/>
                  </a:moveTo>
                  <a:lnTo>
                    <a:pt x="12192000" y="0"/>
                  </a:lnTo>
                  <a:lnTo>
                    <a:pt x="12192000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192000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DC Operating Point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277" y="671513"/>
            <a:ext cx="16243552" cy="8628324"/>
            <a:chOff x="0" y="0"/>
            <a:chExt cx="21658069" cy="11504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58069" cy="11504432"/>
            </a:xfrm>
            <a:custGeom>
              <a:avLst/>
              <a:gdLst/>
              <a:ahLst/>
              <a:cxnLst/>
              <a:rect l="l" t="t" r="r" b="b"/>
              <a:pathLst>
                <a:path w="21658069" h="11504432">
                  <a:moveTo>
                    <a:pt x="0" y="0"/>
                  </a:moveTo>
                  <a:lnTo>
                    <a:pt x="21658069" y="0"/>
                  </a:lnTo>
                  <a:lnTo>
                    <a:pt x="21658069" y="11504432"/>
                  </a:lnTo>
                  <a:lnTo>
                    <a:pt x="0" y="11504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658069" cy="11542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199"/>
                </a:lnSpc>
              </a:pPr>
              <a:r>
                <a:rPr lang="en-US" sz="4000" b="1" spc="19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 Performance and Achieved Specifications </a:t>
              </a:r>
            </a:p>
            <a:p>
              <a:pPr algn="l">
                <a:lnSpc>
                  <a:spcPts val="5199"/>
                </a:lnSpc>
              </a:pPr>
              <a:endParaRPr lang="en-US" sz="4000" b="1" spc="19">
                <a:solidFill>
                  <a:srgbClr val="2B2C30"/>
                </a:solidFill>
                <a:latin typeface="Garamond Bold"/>
                <a:ea typeface="Garamond Bold"/>
                <a:cs typeface="Garamond Bold"/>
                <a:sym typeface="Garamond Bold"/>
              </a:endParaRPr>
            </a:p>
            <a:p>
              <a:pPr algn="l">
                <a:lnSpc>
                  <a:spcPts val="5199"/>
                </a:lnSpc>
              </a:pPr>
              <a:r>
                <a:rPr lang="en-US" sz="3500" b="1" spc="19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Temperature Performance </a:t>
              </a:r>
              <a:r>
                <a:rPr lang="en-US" sz="3500" spc="19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: The variation of current with temperature was measured, showing that the output current ranges from 99.6 µA to 100.4 µA over the temperature range of -40°C to 125°C. </a:t>
              </a:r>
            </a:p>
            <a:p>
              <a:pPr algn="l">
                <a:lnSpc>
                  <a:spcPts val="5199"/>
                </a:lnSpc>
              </a:pPr>
              <a:endParaRPr lang="en-US" sz="3500" spc="19">
                <a:solidFill>
                  <a:srgbClr val="2B2C3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algn="l">
                <a:lnSpc>
                  <a:spcPts val="5199"/>
                </a:lnSpc>
              </a:pPr>
              <a:r>
                <a:rPr lang="en-US" sz="3500" spc="19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This corresponds to a temperature coefficient of less than 50 ppm/°C, as required. A curvature compensated Vref design is used. </a:t>
              </a:r>
            </a:p>
            <a:p>
              <a:pPr algn="l">
                <a:lnSpc>
                  <a:spcPts val="5199"/>
                </a:lnSpc>
              </a:pPr>
              <a:endParaRPr lang="en-US" sz="3500" spc="19">
                <a:solidFill>
                  <a:srgbClr val="2B2C3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algn="l">
                <a:lnSpc>
                  <a:spcPts val="5199"/>
                </a:lnSpc>
              </a:pPr>
              <a:r>
                <a:rPr lang="en-US" sz="3500" b="1" spc="19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Technology </a:t>
              </a:r>
              <a:r>
                <a:rPr lang="en-US" sz="3500" spc="19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used : 90nm CMOS</a:t>
              </a:r>
            </a:p>
            <a:p>
              <a:pPr algn="l">
                <a:lnSpc>
                  <a:spcPts val="5199"/>
                </a:lnSpc>
              </a:pPr>
              <a:r>
                <a:rPr lang="en-US" sz="3500" b="1" spc="19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Power supply</a:t>
              </a:r>
              <a:r>
                <a:rPr lang="en-US" sz="3500" spc="19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 used : 1.8V</a:t>
              </a:r>
            </a:p>
            <a:p>
              <a:pPr algn="l">
                <a:lnSpc>
                  <a:spcPts val="5199"/>
                </a:lnSpc>
              </a:pPr>
              <a:endParaRPr lang="en-US" sz="3500" spc="19">
                <a:solidFill>
                  <a:srgbClr val="2B2C3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algn="l">
                <a:lnSpc>
                  <a:spcPts val="5199"/>
                </a:lnSpc>
              </a:pPr>
              <a:r>
                <a:rPr lang="en-US" sz="3500" b="1" spc="19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Power </a:t>
              </a:r>
              <a:r>
                <a:rPr lang="en-US" sz="3500" spc="19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Consumption : ~20  (less than 50 )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 descr="A screen shot of a graph  AI-generated content may be incorrect."/>
          <p:cNvSpPr/>
          <p:nvPr/>
        </p:nvSpPr>
        <p:spPr>
          <a:xfrm>
            <a:off x="835523" y="2608905"/>
            <a:ext cx="16357599" cy="6461251"/>
          </a:xfrm>
          <a:custGeom>
            <a:avLst/>
            <a:gdLst/>
            <a:ahLst/>
            <a:cxnLst/>
            <a:rect l="l" t="t" r="r" b="b"/>
            <a:pathLst>
              <a:path w="16357599" h="6461251">
                <a:moveTo>
                  <a:pt x="0" y="0"/>
                </a:moveTo>
                <a:lnTo>
                  <a:pt x="16357599" y="0"/>
                </a:lnTo>
                <a:lnTo>
                  <a:pt x="16357599" y="6461251"/>
                </a:lnTo>
                <a:lnTo>
                  <a:pt x="0" y="646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" b="-7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55029" y="1357467"/>
            <a:ext cx="9151256" cy="630942"/>
            <a:chOff x="0" y="0"/>
            <a:chExt cx="12201675" cy="8412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01675" cy="841256"/>
            </a:xfrm>
            <a:custGeom>
              <a:avLst/>
              <a:gdLst/>
              <a:ahLst/>
              <a:cxnLst/>
              <a:rect l="l" t="t" r="r" b="b"/>
              <a:pathLst>
                <a:path w="12201675" h="841256">
                  <a:moveTo>
                    <a:pt x="0" y="0"/>
                  </a:moveTo>
                  <a:lnTo>
                    <a:pt x="12201675" y="0"/>
                  </a:lnTo>
                  <a:lnTo>
                    <a:pt x="12201675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2201675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Output current sweep with temperature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055029" y="1357467"/>
            <a:ext cx="9151256" cy="630942"/>
            <a:chOff x="0" y="0"/>
            <a:chExt cx="12201675" cy="8412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01675" cy="841256"/>
            </a:xfrm>
            <a:custGeom>
              <a:avLst/>
              <a:gdLst/>
              <a:ahLst/>
              <a:cxnLst/>
              <a:rect l="l" t="t" r="r" b="b"/>
              <a:pathLst>
                <a:path w="12201675" h="841256">
                  <a:moveTo>
                    <a:pt x="0" y="0"/>
                  </a:moveTo>
                  <a:lnTo>
                    <a:pt x="12201675" y="0"/>
                  </a:lnTo>
                  <a:lnTo>
                    <a:pt x="12201675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2201675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Output current sweep with temperature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00200" y="4072636"/>
            <a:ext cx="14108132" cy="5607078"/>
          </a:xfrm>
          <a:custGeom>
            <a:avLst/>
            <a:gdLst/>
            <a:ahLst/>
            <a:cxnLst/>
            <a:rect l="l" t="t" r="r" b="b"/>
            <a:pathLst>
              <a:path w="14108132" h="5607078">
                <a:moveTo>
                  <a:pt x="0" y="0"/>
                </a:moveTo>
                <a:lnTo>
                  <a:pt x="14108132" y="0"/>
                </a:lnTo>
                <a:lnTo>
                  <a:pt x="14108132" y="5607078"/>
                </a:lnTo>
                <a:lnTo>
                  <a:pt x="0" y="560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1619436" y="3036157"/>
            <a:ext cx="14690566" cy="630942"/>
            <a:chOff x="0" y="0"/>
            <a:chExt cx="19587421" cy="8412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87421" cy="841256"/>
            </a:xfrm>
            <a:custGeom>
              <a:avLst/>
              <a:gdLst/>
              <a:ahLst/>
              <a:cxnLst/>
              <a:rect l="l" t="t" r="r" b="b"/>
              <a:pathLst>
                <a:path w="19587421" h="841256">
                  <a:moveTo>
                    <a:pt x="0" y="0"/>
                  </a:moveTo>
                  <a:lnTo>
                    <a:pt x="19587421" y="0"/>
                  </a:lnTo>
                  <a:lnTo>
                    <a:pt x="19587421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9587421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Variation from 100.4  to 100.15  (0.25 % variation &lt; 2% allowed variation)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" y="896286"/>
            <a:ext cx="16916400" cy="977640"/>
            <a:chOff x="0" y="0"/>
            <a:chExt cx="22555200" cy="1303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55200" cy="1303520"/>
            </a:xfrm>
            <a:custGeom>
              <a:avLst/>
              <a:gdLst/>
              <a:ahLst/>
              <a:cxnLst/>
              <a:rect l="l" t="t" r="r" b="b"/>
              <a:pathLst>
                <a:path w="22555200" h="1303520">
                  <a:moveTo>
                    <a:pt x="0" y="0"/>
                  </a:moveTo>
                  <a:lnTo>
                    <a:pt x="22555200" y="0"/>
                  </a:lnTo>
                  <a:lnTo>
                    <a:pt x="22555200" y="1303520"/>
                  </a:lnTo>
                  <a:lnTo>
                    <a:pt x="0" y="1303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2555200" cy="13701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864"/>
                </a:lnSpc>
              </a:pPr>
              <a:r>
                <a:rPr lang="en-US" sz="6049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Stability Verification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3514" y="2292561"/>
            <a:ext cx="15087600" cy="1973232"/>
            <a:chOff x="0" y="0"/>
            <a:chExt cx="20116800" cy="26309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16800" cy="2630976"/>
            </a:xfrm>
            <a:custGeom>
              <a:avLst/>
              <a:gdLst/>
              <a:ahLst/>
              <a:cxnLst/>
              <a:rect l="l" t="t" r="r" b="b"/>
              <a:pathLst>
                <a:path w="20116800" h="2630976">
                  <a:moveTo>
                    <a:pt x="0" y="0"/>
                  </a:moveTo>
                  <a:lnTo>
                    <a:pt x="20116800" y="0"/>
                  </a:lnTo>
                  <a:lnTo>
                    <a:pt x="20116800" y="2630976"/>
                  </a:lnTo>
                  <a:lnTo>
                    <a:pt x="0" y="2630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52425"/>
              <a:ext cx="20116800" cy="29834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864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A stb analysis was run using irpb method available in primewave, and the loop gain’s magnitude was found to be &lt;1 for all frequencies, ensuring stable operation.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03514" y="4780614"/>
            <a:ext cx="5943600" cy="4610100"/>
          </a:xfrm>
          <a:custGeom>
            <a:avLst/>
            <a:gdLst/>
            <a:ahLst/>
            <a:cxnLst/>
            <a:rect l="l" t="t" r="r" b="b"/>
            <a:pathLst>
              <a:path w="5943600" h="4610100">
                <a:moveTo>
                  <a:pt x="0" y="0"/>
                </a:moveTo>
                <a:lnTo>
                  <a:pt x="5943600" y="0"/>
                </a:lnTo>
                <a:lnTo>
                  <a:pt x="5943600" y="4610100"/>
                </a:lnTo>
                <a:lnTo>
                  <a:pt x="0" y="46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239000" y="6024786"/>
            <a:ext cx="10591800" cy="2121755"/>
          </a:xfrm>
          <a:custGeom>
            <a:avLst/>
            <a:gdLst/>
            <a:ahLst/>
            <a:cxnLst/>
            <a:rect l="l" t="t" r="r" b="b"/>
            <a:pathLst>
              <a:path w="10591800" h="2121755">
                <a:moveTo>
                  <a:pt x="0" y="0"/>
                </a:moveTo>
                <a:lnTo>
                  <a:pt x="10591800" y="0"/>
                </a:lnTo>
                <a:lnTo>
                  <a:pt x="10591800" y="2121755"/>
                </a:lnTo>
                <a:lnTo>
                  <a:pt x="0" y="2121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96000" y="1296116"/>
            <a:ext cx="9151256" cy="707886"/>
            <a:chOff x="0" y="0"/>
            <a:chExt cx="12201675" cy="9438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01675" cy="943848"/>
            </a:xfrm>
            <a:custGeom>
              <a:avLst/>
              <a:gdLst/>
              <a:ahLst/>
              <a:cxnLst/>
              <a:rect l="l" t="t" r="r" b="b"/>
              <a:pathLst>
                <a:path w="12201675" h="943848">
                  <a:moveTo>
                    <a:pt x="0" y="0"/>
                  </a:moveTo>
                  <a:lnTo>
                    <a:pt x="12201675" y="0"/>
                  </a:lnTo>
                  <a:lnTo>
                    <a:pt x="12201675" y="943848"/>
                  </a:lnTo>
                  <a:lnTo>
                    <a:pt x="0" y="94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2201675" cy="9533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00"/>
                </a:lnSpc>
              </a:pPr>
              <a:r>
                <a:rPr lang="en-US" sz="4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Monte Carlo Simulation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200400" y="2681740"/>
            <a:ext cx="14084167" cy="630942"/>
            <a:chOff x="0" y="0"/>
            <a:chExt cx="18778889" cy="8412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778889" cy="841256"/>
            </a:xfrm>
            <a:custGeom>
              <a:avLst/>
              <a:gdLst/>
              <a:ahLst/>
              <a:cxnLst/>
              <a:rect l="l" t="t" r="r" b="b"/>
              <a:pathLst>
                <a:path w="18778889" h="841256">
                  <a:moveTo>
                    <a:pt x="0" y="0"/>
                  </a:moveTo>
                  <a:lnTo>
                    <a:pt x="18778889" y="0"/>
                  </a:lnTo>
                  <a:lnTo>
                    <a:pt x="18778889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8778889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At 25 degrees, we got variance of 880  and mean of 99.9 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3200400" y="3738171"/>
            <a:ext cx="10564699" cy="5668166"/>
          </a:xfrm>
          <a:custGeom>
            <a:avLst/>
            <a:gdLst/>
            <a:ahLst/>
            <a:cxnLst/>
            <a:rect l="l" t="t" r="r" b="b"/>
            <a:pathLst>
              <a:path w="10564699" h="5668166">
                <a:moveTo>
                  <a:pt x="0" y="0"/>
                </a:moveTo>
                <a:lnTo>
                  <a:pt x="10564699" y="0"/>
                </a:lnTo>
                <a:lnTo>
                  <a:pt x="10564699" y="5668166"/>
                </a:lnTo>
                <a:lnTo>
                  <a:pt x="0" y="566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96000" y="1296116"/>
            <a:ext cx="9151256" cy="707886"/>
            <a:chOff x="0" y="0"/>
            <a:chExt cx="12201675" cy="9438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01675" cy="943848"/>
            </a:xfrm>
            <a:custGeom>
              <a:avLst/>
              <a:gdLst/>
              <a:ahLst/>
              <a:cxnLst/>
              <a:rect l="l" t="t" r="r" b="b"/>
              <a:pathLst>
                <a:path w="12201675" h="943848">
                  <a:moveTo>
                    <a:pt x="0" y="0"/>
                  </a:moveTo>
                  <a:lnTo>
                    <a:pt x="12201675" y="0"/>
                  </a:lnTo>
                  <a:lnTo>
                    <a:pt x="12201675" y="943848"/>
                  </a:lnTo>
                  <a:lnTo>
                    <a:pt x="0" y="94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2201675" cy="9533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00"/>
                </a:lnSpc>
              </a:pPr>
              <a:r>
                <a:rPr lang="en-US" sz="4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Startup Circuit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577448" y="2542306"/>
            <a:ext cx="12755755" cy="6935168"/>
          </a:xfrm>
          <a:custGeom>
            <a:avLst/>
            <a:gdLst/>
            <a:ahLst/>
            <a:cxnLst/>
            <a:rect l="l" t="t" r="r" b="b"/>
            <a:pathLst>
              <a:path w="12755755" h="6935168">
                <a:moveTo>
                  <a:pt x="0" y="0"/>
                </a:moveTo>
                <a:lnTo>
                  <a:pt x="12755755" y="0"/>
                </a:lnTo>
                <a:lnTo>
                  <a:pt x="12755755" y="6935168"/>
                </a:lnTo>
                <a:lnTo>
                  <a:pt x="0" y="693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 descr="Solved a) The following circuit is the Beta-Multiplier | Chegg.com"/>
          <p:cNvSpPr/>
          <p:nvPr/>
        </p:nvSpPr>
        <p:spPr>
          <a:xfrm>
            <a:off x="13910651" y="4152900"/>
            <a:ext cx="3781892" cy="2658676"/>
          </a:xfrm>
          <a:custGeom>
            <a:avLst/>
            <a:gdLst/>
            <a:ahLst/>
            <a:cxnLst/>
            <a:rect l="l" t="t" r="r" b="b"/>
            <a:pathLst>
              <a:path w="3781892" h="2658676">
                <a:moveTo>
                  <a:pt x="0" y="0"/>
                </a:moveTo>
                <a:lnTo>
                  <a:pt x="3781892" y="0"/>
                </a:lnTo>
                <a:lnTo>
                  <a:pt x="3781892" y="2658676"/>
                </a:lnTo>
                <a:lnTo>
                  <a:pt x="0" y="265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 descr="A close-up of a text  AI-generated content may be incorrect."/>
          <p:cNvSpPr/>
          <p:nvPr/>
        </p:nvSpPr>
        <p:spPr>
          <a:xfrm>
            <a:off x="965200" y="1544827"/>
            <a:ext cx="16357599" cy="7197343"/>
          </a:xfrm>
          <a:custGeom>
            <a:avLst/>
            <a:gdLst/>
            <a:ahLst/>
            <a:cxnLst/>
            <a:rect l="l" t="t" r="r" b="b"/>
            <a:pathLst>
              <a:path w="16357599" h="7197343">
                <a:moveTo>
                  <a:pt x="0" y="0"/>
                </a:moveTo>
                <a:lnTo>
                  <a:pt x="16357599" y="0"/>
                </a:lnTo>
                <a:lnTo>
                  <a:pt x="16357599" y="7197343"/>
                </a:lnTo>
                <a:lnTo>
                  <a:pt x="0" y="7197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" b="-11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" y="2324100"/>
            <a:ext cx="15756421" cy="4938211"/>
            <a:chOff x="0" y="0"/>
            <a:chExt cx="21008561" cy="6584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08561" cy="6584281"/>
            </a:xfrm>
            <a:custGeom>
              <a:avLst/>
              <a:gdLst/>
              <a:ahLst/>
              <a:cxnLst/>
              <a:rect l="l" t="t" r="r" b="b"/>
              <a:pathLst>
                <a:path w="21008561" h="6584281">
                  <a:moveTo>
                    <a:pt x="0" y="0"/>
                  </a:moveTo>
                  <a:lnTo>
                    <a:pt x="21008561" y="0"/>
                  </a:lnTo>
                  <a:lnTo>
                    <a:pt x="21008561" y="6584281"/>
                  </a:lnTo>
                  <a:lnTo>
                    <a:pt x="0" y="658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008561" cy="6660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864"/>
                </a:lnSpc>
              </a:pPr>
              <a:r>
                <a:rPr lang="en-US" sz="6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Bandgap Current Reference (BGCR)  </a:t>
              </a:r>
            </a:p>
            <a:p>
              <a:pPr algn="l">
                <a:lnSpc>
                  <a:spcPts val="7864"/>
                </a:lnSpc>
              </a:pPr>
              <a:endParaRPr lang="en-US" sz="6000" b="1" spc="30">
                <a:solidFill>
                  <a:srgbClr val="2B2C30"/>
                </a:solidFill>
                <a:latin typeface="Garamond Bold"/>
                <a:ea typeface="Garamond Bold"/>
                <a:cs typeface="Garamond Bold"/>
                <a:sym typeface="Garamond Bold"/>
              </a:endParaRPr>
            </a:p>
            <a:p>
              <a:pPr algn="l">
                <a:lnSpc>
                  <a:spcPts val="7864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The objective of this design is to develop a bandgap current reference circuit that maintains a stable output current across a wide temperature range, from -40°C to 125°C, with low power consumption and excellent load regulation.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92642" y="1209841"/>
            <a:ext cx="11201400" cy="707886"/>
            <a:chOff x="0" y="0"/>
            <a:chExt cx="14935200" cy="9438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935200" cy="943848"/>
            </a:xfrm>
            <a:custGeom>
              <a:avLst/>
              <a:gdLst/>
              <a:ahLst/>
              <a:cxnLst/>
              <a:rect l="l" t="t" r="r" b="b"/>
              <a:pathLst>
                <a:path w="14935200" h="943848">
                  <a:moveTo>
                    <a:pt x="0" y="0"/>
                  </a:moveTo>
                  <a:lnTo>
                    <a:pt x="14935200" y="0"/>
                  </a:lnTo>
                  <a:lnTo>
                    <a:pt x="14935200" y="943848"/>
                  </a:lnTo>
                  <a:lnTo>
                    <a:pt x="0" y="94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4935200" cy="9533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00"/>
                </a:lnSpc>
              </a:pPr>
              <a:r>
                <a:rPr lang="en-US" sz="4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Startup Transients on a Vdd ramp of  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304800" y="2454311"/>
            <a:ext cx="17461762" cy="6849431"/>
          </a:xfrm>
          <a:custGeom>
            <a:avLst/>
            <a:gdLst/>
            <a:ahLst/>
            <a:cxnLst/>
            <a:rect l="l" t="t" r="r" b="b"/>
            <a:pathLst>
              <a:path w="17461762" h="6849431">
                <a:moveTo>
                  <a:pt x="0" y="0"/>
                </a:moveTo>
                <a:lnTo>
                  <a:pt x="17461762" y="0"/>
                </a:lnTo>
                <a:lnTo>
                  <a:pt x="17461762" y="6849431"/>
                </a:lnTo>
                <a:lnTo>
                  <a:pt x="0" y="6849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86200" y="1189758"/>
            <a:ext cx="11201400" cy="707886"/>
            <a:chOff x="0" y="0"/>
            <a:chExt cx="14935200" cy="9438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935200" cy="943848"/>
            </a:xfrm>
            <a:custGeom>
              <a:avLst/>
              <a:gdLst/>
              <a:ahLst/>
              <a:cxnLst/>
              <a:rect l="l" t="t" r="r" b="b"/>
              <a:pathLst>
                <a:path w="14935200" h="943848">
                  <a:moveTo>
                    <a:pt x="0" y="0"/>
                  </a:moveTo>
                  <a:lnTo>
                    <a:pt x="14935200" y="0"/>
                  </a:lnTo>
                  <a:lnTo>
                    <a:pt x="14935200" y="943848"/>
                  </a:lnTo>
                  <a:lnTo>
                    <a:pt x="0" y="94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4935200" cy="9533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00"/>
                </a:lnSpc>
              </a:pPr>
              <a:r>
                <a:rPr lang="en-US" sz="4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PSRR (17.5  to reject 50  supply noise)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375013" y="2563641"/>
            <a:ext cx="17537973" cy="6954220"/>
          </a:xfrm>
          <a:custGeom>
            <a:avLst/>
            <a:gdLst/>
            <a:ahLst/>
            <a:cxnLst/>
            <a:rect l="l" t="t" r="r" b="b"/>
            <a:pathLst>
              <a:path w="17537973" h="6954220">
                <a:moveTo>
                  <a:pt x="0" y="0"/>
                </a:moveTo>
                <a:lnTo>
                  <a:pt x="17537973" y="0"/>
                </a:lnTo>
                <a:lnTo>
                  <a:pt x="17537973" y="6954220"/>
                </a:lnTo>
                <a:lnTo>
                  <a:pt x="0" y="6954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63816" y="4178138"/>
            <a:ext cx="11201400" cy="1323439"/>
            <a:chOff x="0" y="0"/>
            <a:chExt cx="14935200" cy="17645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935200" cy="1764585"/>
            </a:xfrm>
            <a:custGeom>
              <a:avLst/>
              <a:gdLst/>
              <a:ahLst/>
              <a:cxnLst/>
              <a:rect l="l" t="t" r="r" b="b"/>
              <a:pathLst>
                <a:path w="14935200" h="1764585">
                  <a:moveTo>
                    <a:pt x="0" y="0"/>
                  </a:moveTo>
                  <a:lnTo>
                    <a:pt x="14935200" y="0"/>
                  </a:lnTo>
                  <a:lnTo>
                    <a:pt x="14935200" y="1764585"/>
                  </a:lnTo>
                  <a:lnTo>
                    <a:pt x="0" y="1764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4935200" cy="17741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00"/>
                </a:lnSpc>
              </a:pPr>
              <a:r>
                <a:rPr lang="en-US" sz="8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LAYOUT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715" y="4441074"/>
            <a:ext cx="6054501" cy="3581400"/>
            <a:chOff x="0" y="0"/>
            <a:chExt cx="8072668" cy="477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2668" cy="4775200"/>
            </a:xfrm>
            <a:custGeom>
              <a:avLst/>
              <a:gdLst/>
              <a:ahLst/>
              <a:cxnLst/>
              <a:rect l="l" t="t" r="r" b="b"/>
              <a:pathLst>
                <a:path w="8072668" h="4775200">
                  <a:moveTo>
                    <a:pt x="0" y="0"/>
                  </a:moveTo>
                  <a:lnTo>
                    <a:pt x="8072668" y="0"/>
                  </a:lnTo>
                  <a:lnTo>
                    <a:pt x="8072668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072668" cy="4851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748"/>
                </a:lnSpc>
              </a:pPr>
              <a:r>
                <a:rPr lang="en-US" sz="8100" b="1" spc="3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The VPNP 1:8 Layout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" y="4477488"/>
            <a:ext cx="1097283" cy="1010190"/>
          </a:xfrm>
          <a:custGeom>
            <a:avLst/>
            <a:gdLst/>
            <a:ahLst/>
            <a:cxnLst/>
            <a:rect l="l" t="t" r="r" b="b"/>
            <a:pathLst>
              <a:path w="1097283" h="1010190">
                <a:moveTo>
                  <a:pt x="0" y="0"/>
                </a:moveTo>
                <a:lnTo>
                  <a:pt x="1097283" y="0"/>
                </a:lnTo>
                <a:lnTo>
                  <a:pt x="1097283" y="1010190"/>
                </a:lnTo>
                <a:lnTo>
                  <a:pt x="0" y="1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6046505" y="0"/>
            <a:ext cx="2241495" cy="10287000"/>
            <a:chOff x="0" y="0"/>
            <a:chExt cx="298866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8691" cy="13716000"/>
            </a:xfrm>
            <a:custGeom>
              <a:avLst/>
              <a:gdLst/>
              <a:ahLst/>
              <a:cxnLst/>
              <a:rect l="l" t="t" r="r" b="b"/>
              <a:pathLst>
                <a:path w="2988691" h="13716000">
                  <a:moveTo>
                    <a:pt x="2988691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988691" y="1371600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8715" y="587829"/>
            <a:ext cx="9014049" cy="9025617"/>
            <a:chOff x="0" y="0"/>
            <a:chExt cx="12018732" cy="12034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8772" cy="12034139"/>
            </a:xfrm>
            <a:custGeom>
              <a:avLst/>
              <a:gdLst/>
              <a:ahLst/>
              <a:cxnLst/>
              <a:rect l="l" t="t" r="r" b="b"/>
              <a:pathLst>
                <a:path w="12018772" h="12034139">
                  <a:moveTo>
                    <a:pt x="0" y="0"/>
                  </a:moveTo>
                  <a:lnTo>
                    <a:pt x="12018772" y="0"/>
                  </a:lnTo>
                  <a:lnTo>
                    <a:pt x="12018772" y="12034139"/>
                  </a:lnTo>
                  <a:lnTo>
                    <a:pt x="0" y="12034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 descr="A grid of squares with colored lines  AI-generated content may be incorrect."/>
          <p:cNvSpPr/>
          <p:nvPr/>
        </p:nvSpPr>
        <p:spPr>
          <a:xfrm>
            <a:off x="8883738" y="1622135"/>
            <a:ext cx="8304001" cy="6954600"/>
          </a:xfrm>
          <a:custGeom>
            <a:avLst/>
            <a:gdLst/>
            <a:ahLst/>
            <a:cxnLst/>
            <a:rect l="l" t="t" r="r" b="b"/>
            <a:pathLst>
              <a:path w="8304001" h="6954600">
                <a:moveTo>
                  <a:pt x="0" y="0"/>
                </a:moveTo>
                <a:lnTo>
                  <a:pt x="8304001" y="0"/>
                </a:lnTo>
                <a:lnTo>
                  <a:pt x="8304001" y="6954600"/>
                </a:lnTo>
                <a:lnTo>
                  <a:pt x="0" y="695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" r="-4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715" y="4695061"/>
            <a:ext cx="6054501" cy="3581400"/>
            <a:chOff x="0" y="0"/>
            <a:chExt cx="8072668" cy="477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2668" cy="4775200"/>
            </a:xfrm>
            <a:custGeom>
              <a:avLst/>
              <a:gdLst/>
              <a:ahLst/>
              <a:cxnLst/>
              <a:rect l="l" t="t" r="r" b="b"/>
              <a:pathLst>
                <a:path w="8072668" h="4775200">
                  <a:moveTo>
                    <a:pt x="0" y="0"/>
                  </a:moveTo>
                  <a:lnTo>
                    <a:pt x="8072668" y="0"/>
                  </a:lnTo>
                  <a:lnTo>
                    <a:pt x="8072668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072668" cy="48418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452"/>
                </a:lnSpc>
              </a:pPr>
              <a:r>
                <a:rPr lang="en-US" sz="6900" b="1" spc="3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Beta Multiplier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" y="4731475"/>
            <a:ext cx="1097283" cy="1010190"/>
          </a:xfrm>
          <a:custGeom>
            <a:avLst/>
            <a:gdLst/>
            <a:ahLst/>
            <a:cxnLst/>
            <a:rect l="l" t="t" r="r" b="b"/>
            <a:pathLst>
              <a:path w="1097283" h="1010190">
                <a:moveTo>
                  <a:pt x="0" y="0"/>
                </a:moveTo>
                <a:lnTo>
                  <a:pt x="1097283" y="0"/>
                </a:lnTo>
                <a:lnTo>
                  <a:pt x="1097283" y="1010190"/>
                </a:lnTo>
                <a:lnTo>
                  <a:pt x="0" y="1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6046505" y="0"/>
            <a:ext cx="2241495" cy="10287000"/>
            <a:chOff x="0" y="0"/>
            <a:chExt cx="298866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8691" cy="13716000"/>
            </a:xfrm>
            <a:custGeom>
              <a:avLst/>
              <a:gdLst/>
              <a:ahLst/>
              <a:cxnLst/>
              <a:rect l="l" t="t" r="r" b="b"/>
              <a:pathLst>
                <a:path w="2988691" h="13716000">
                  <a:moveTo>
                    <a:pt x="2988691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988691" y="1371600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8715" y="587829"/>
            <a:ext cx="9014049" cy="9025617"/>
            <a:chOff x="0" y="0"/>
            <a:chExt cx="12018732" cy="12034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8772" cy="12034139"/>
            </a:xfrm>
            <a:custGeom>
              <a:avLst/>
              <a:gdLst/>
              <a:ahLst/>
              <a:cxnLst/>
              <a:rect l="l" t="t" r="r" b="b"/>
              <a:pathLst>
                <a:path w="12018772" h="12034139">
                  <a:moveTo>
                    <a:pt x="0" y="0"/>
                  </a:moveTo>
                  <a:lnTo>
                    <a:pt x="12018772" y="0"/>
                  </a:lnTo>
                  <a:lnTo>
                    <a:pt x="12018772" y="12034139"/>
                  </a:lnTo>
                  <a:lnTo>
                    <a:pt x="0" y="12034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 descr="A blue grid with yellow lines  AI-generated content may be incorrect."/>
          <p:cNvSpPr/>
          <p:nvPr/>
        </p:nvSpPr>
        <p:spPr>
          <a:xfrm>
            <a:off x="8822502" y="1736952"/>
            <a:ext cx="8391525" cy="3171825"/>
          </a:xfrm>
          <a:custGeom>
            <a:avLst/>
            <a:gdLst/>
            <a:ahLst/>
            <a:cxnLst/>
            <a:rect l="l" t="t" r="r" b="b"/>
            <a:pathLst>
              <a:path w="8391525" h="3171825">
                <a:moveTo>
                  <a:pt x="0" y="0"/>
                </a:moveTo>
                <a:lnTo>
                  <a:pt x="8391525" y="0"/>
                </a:lnTo>
                <a:lnTo>
                  <a:pt x="8391525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468884" y="6057900"/>
            <a:ext cx="4752351" cy="2721431"/>
          </a:xfrm>
          <a:custGeom>
            <a:avLst/>
            <a:gdLst/>
            <a:ahLst/>
            <a:cxnLst/>
            <a:rect l="l" t="t" r="r" b="b"/>
            <a:pathLst>
              <a:path w="4752351" h="2721431">
                <a:moveTo>
                  <a:pt x="0" y="0"/>
                </a:moveTo>
                <a:lnTo>
                  <a:pt x="4752351" y="0"/>
                </a:lnTo>
                <a:lnTo>
                  <a:pt x="4752351" y="2721431"/>
                </a:lnTo>
                <a:lnTo>
                  <a:pt x="0" y="2721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715" y="4695061"/>
            <a:ext cx="6054501" cy="3581400"/>
            <a:chOff x="0" y="0"/>
            <a:chExt cx="8072668" cy="477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2668" cy="4775200"/>
            </a:xfrm>
            <a:custGeom>
              <a:avLst/>
              <a:gdLst/>
              <a:ahLst/>
              <a:cxnLst/>
              <a:rect l="l" t="t" r="r" b="b"/>
              <a:pathLst>
                <a:path w="8072668" h="4775200">
                  <a:moveTo>
                    <a:pt x="0" y="0"/>
                  </a:moveTo>
                  <a:lnTo>
                    <a:pt x="8072668" y="0"/>
                  </a:lnTo>
                  <a:lnTo>
                    <a:pt x="8072668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072668" cy="48418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452"/>
                </a:lnSpc>
              </a:pPr>
              <a:r>
                <a:rPr lang="en-US" sz="6900" b="1" spc="3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PMOS current mirror (Output Mirror)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" y="4731475"/>
            <a:ext cx="1097283" cy="1010190"/>
          </a:xfrm>
          <a:custGeom>
            <a:avLst/>
            <a:gdLst/>
            <a:ahLst/>
            <a:cxnLst/>
            <a:rect l="l" t="t" r="r" b="b"/>
            <a:pathLst>
              <a:path w="1097283" h="1010190">
                <a:moveTo>
                  <a:pt x="0" y="0"/>
                </a:moveTo>
                <a:lnTo>
                  <a:pt x="1097283" y="0"/>
                </a:lnTo>
                <a:lnTo>
                  <a:pt x="1097283" y="1010190"/>
                </a:lnTo>
                <a:lnTo>
                  <a:pt x="0" y="1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6046505" y="0"/>
            <a:ext cx="2241495" cy="10287000"/>
            <a:chOff x="0" y="0"/>
            <a:chExt cx="298866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8691" cy="13716000"/>
            </a:xfrm>
            <a:custGeom>
              <a:avLst/>
              <a:gdLst/>
              <a:ahLst/>
              <a:cxnLst/>
              <a:rect l="l" t="t" r="r" b="b"/>
              <a:pathLst>
                <a:path w="2988691" h="13716000">
                  <a:moveTo>
                    <a:pt x="2988691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988691" y="1371600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8715" y="587829"/>
            <a:ext cx="9014049" cy="9025617"/>
            <a:chOff x="0" y="0"/>
            <a:chExt cx="12018732" cy="12034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8772" cy="12034139"/>
            </a:xfrm>
            <a:custGeom>
              <a:avLst/>
              <a:gdLst/>
              <a:ahLst/>
              <a:cxnLst/>
              <a:rect l="l" t="t" r="r" b="b"/>
              <a:pathLst>
                <a:path w="12018772" h="12034139">
                  <a:moveTo>
                    <a:pt x="0" y="0"/>
                  </a:moveTo>
                  <a:lnTo>
                    <a:pt x="12018772" y="0"/>
                  </a:lnTo>
                  <a:lnTo>
                    <a:pt x="12018772" y="12034139"/>
                  </a:lnTo>
                  <a:lnTo>
                    <a:pt x="0" y="12034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 descr="A blue grid with green and yellow lines  AI-generated content may be incorrect."/>
          <p:cNvSpPr/>
          <p:nvPr/>
        </p:nvSpPr>
        <p:spPr>
          <a:xfrm>
            <a:off x="8883738" y="1000092"/>
            <a:ext cx="8304001" cy="8198686"/>
          </a:xfrm>
          <a:custGeom>
            <a:avLst/>
            <a:gdLst/>
            <a:ahLst/>
            <a:cxnLst/>
            <a:rect l="l" t="t" r="r" b="b"/>
            <a:pathLst>
              <a:path w="8304001" h="8198686">
                <a:moveTo>
                  <a:pt x="0" y="0"/>
                </a:moveTo>
                <a:lnTo>
                  <a:pt x="8304001" y="0"/>
                </a:lnTo>
                <a:lnTo>
                  <a:pt x="8304001" y="8198686"/>
                </a:lnTo>
                <a:lnTo>
                  <a:pt x="0" y="81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78" r="-11583" b="-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715" y="4695061"/>
            <a:ext cx="6054501" cy="3581400"/>
            <a:chOff x="0" y="0"/>
            <a:chExt cx="8072668" cy="477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2668" cy="4775200"/>
            </a:xfrm>
            <a:custGeom>
              <a:avLst/>
              <a:gdLst/>
              <a:ahLst/>
              <a:cxnLst/>
              <a:rect l="l" t="t" r="r" b="b"/>
              <a:pathLst>
                <a:path w="8072668" h="4775200">
                  <a:moveTo>
                    <a:pt x="0" y="0"/>
                  </a:moveTo>
                  <a:lnTo>
                    <a:pt x="8072668" y="0"/>
                  </a:lnTo>
                  <a:lnTo>
                    <a:pt x="8072668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072668" cy="48418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452"/>
                </a:lnSpc>
              </a:pPr>
              <a:r>
                <a:rPr lang="en-US" sz="6900" b="1" spc="3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Startup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" y="4731475"/>
            <a:ext cx="1097283" cy="1010190"/>
          </a:xfrm>
          <a:custGeom>
            <a:avLst/>
            <a:gdLst/>
            <a:ahLst/>
            <a:cxnLst/>
            <a:rect l="l" t="t" r="r" b="b"/>
            <a:pathLst>
              <a:path w="1097283" h="1010190">
                <a:moveTo>
                  <a:pt x="0" y="0"/>
                </a:moveTo>
                <a:lnTo>
                  <a:pt x="1097283" y="0"/>
                </a:lnTo>
                <a:lnTo>
                  <a:pt x="1097283" y="1010190"/>
                </a:lnTo>
                <a:lnTo>
                  <a:pt x="0" y="1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6046505" y="0"/>
            <a:ext cx="2241495" cy="10287000"/>
            <a:chOff x="0" y="0"/>
            <a:chExt cx="298866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8691" cy="13716000"/>
            </a:xfrm>
            <a:custGeom>
              <a:avLst/>
              <a:gdLst/>
              <a:ahLst/>
              <a:cxnLst/>
              <a:rect l="l" t="t" r="r" b="b"/>
              <a:pathLst>
                <a:path w="2988691" h="13716000">
                  <a:moveTo>
                    <a:pt x="2988691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988691" y="1371600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8715" y="587829"/>
            <a:ext cx="9014049" cy="9025617"/>
            <a:chOff x="0" y="0"/>
            <a:chExt cx="12018732" cy="12034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8772" cy="12034139"/>
            </a:xfrm>
            <a:custGeom>
              <a:avLst/>
              <a:gdLst/>
              <a:ahLst/>
              <a:cxnLst/>
              <a:rect l="l" t="t" r="r" b="b"/>
              <a:pathLst>
                <a:path w="12018772" h="12034139">
                  <a:moveTo>
                    <a:pt x="0" y="0"/>
                  </a:moveTo>
                  <a:lnTo>
                    <a:pt x="12018772" y="0"/>
                  </a:lnTo>
                  <a:lnTo>
                    <a:pt x="12018772" y="12034139"/>
                  </a:lnTo>
                  <a:lnTo>
                    <a:pt x="0" y="12034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 descr="A blue and yellow lines on a black background  AI-generated content may be incorrect."/>
          <p:cNvSpPr/>
          <p:nvPr/>
        </p:nvSpPr>
        <p:spPr>
          <a:xfrm>
            <a:off x="12496800" y="1469432"/>
            <a:ext cx="1323975" cy="7534275"/>
          </a:xfrm>
          <a:custGeom>
            <a:avLst/>
            <a:gdLst/>
            <a:ahLst/>
            <a:cxnLst/>
            <a:rect l="l" t="t" r="r" b="b"/>
            <a:pathLst>
              <a:path w="1323975" h="7534275">
                <a:moveTo>
                  <a:pt x="0" y="0"/>
                </a:moveTo>
                <a:lnTo>
                  <a:pt x="1323975" y="0"/>
                </a:lnTo>
                <a:lnTo>
                  <a:pt x="1323975" y="7534275"/>
                </a:lnTo>
                <a:lnTo>
                  <a:pt x="0" y="7534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60C7-F4DB-FA70-AA5F-715C4B53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1F4BDCC-AD9A-01FF-E000-7BBF4C1E9F4D}"/>
              </a:ext>
            </a:extLst>
          </p:cNvPr>
          <p:cNvGrpSpPr/>
          <p:nvPr/>
        </p:nvGrpSpPr>
        <p:grpSpPr>
          <a:xfrm>
            <a:off x="1533525" y="4229100"/>
            <a:ext cx="6191691" cy="4047361"/>
            <a:chOff x="-182920" y="-621281"/>
            <a:chExt cx="8255588" cy="539648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176DD7-46D3-FAAB-4A05-A79AD29AAD36}"/>
                </a:ext>
              </a:extLst>
            </p:cNvPr>
            <p:cNvSpPr/>
            <p:nvPr/>
          </p:nvSpPr>
          <p:spPr>
            <a:xfrm>
              <a:off x="0" y="0"/>
              <a:ext cx="8072668" cy="4775200"/>
            </a:xfrm>
            <a:custGeom>
              <a:avLst/>
              <a:gdLst/>
              <a:ahLst/>
              <a:cxnLst/>
              <a:rect l="l" t="t" r="r" b="b"/>
              <a:pathLst>
                <a:path w="8072668" h="4775200">
                  <a:moveTo>
                    <a:pt x="0" y="0"/>
                  </a:moveTo>
                  <a:lnTo>
                    <a:pt x="8072668" y="0"/>
                  </a:lnTo>
                  <a:lnTo>
                    <a:pt x="8072668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228CEC1-1114-F94D-0239-27E0AEAF7B23}"/>
                </a:ext>
              </a:extLst>
            </p:cNvPr>
            <p:cNvSpPr txBox="1"/>
            <p:nvPr/>
          </p:nvSpPr>
          <p:spPr>
            <a:xfrm>
              <a:off x="-182920" y="-621281"/>
              <a:ext cx="8072668" cy="48418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452"/>
                </a:lnSpc>
              </a:pPr>
              <a:r>
                <a:rPr lang="en-US" sz="6900" b="1" spc="30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Combine</a:t>
              </a:r>
            </a:p>
            <a:p>
              <a:pPr algn="l">
                <a:lnSpc>
                  <a:spcPts val="7452"/>
                </a:lnSpc>
              </a:pPr>
              <a:r>
                <a:rPr lang="en-US" sz="6900" b="1" spc="30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Layout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F07B2E6-421E-3539-E91E-94BA7983F9A8}"/>
              </a:ext>
            </a:extLst>
          </p:cNvPr>
          <p:cNvSpPr/>
          <p:nvPr/>
        </p:nvSpPr>
        <p:spPr>
          <a:xfrm>
            <a:off x="4" y="4731475"/>
            <a:ext cx="1097283" cy="1010190"/>
          </a:xfrm>
          <a:custGeom>
            <a:avLst/>
            <a:gdLst/>
            <a:ahLst/>
            <a:cxnLst/>
            <a:rect l="l" t="t" r="r" b="b"/>
            <a:pathLst>
              <a:path w="1097283" h="1010190">
                <a:moveTo>
                  <a:pt x="0" y="0"/>
                </a:moveTo>
                <a:lnTo>
                  <a:pt x="1097283" y="0"/>
                </a:lnTo>
                <a:lnTo>
                  <a:pt x="1097283" y="1010190"/>
                </a:lnTo>
                <a:lnTo>
                  <a:pt x="0" y="1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7B0C683-DADF-F4F8-DBDC-70ABE4767CBA}"/>
              </a:ext>
            </a:extLst>
          </p:cNvPr>
          <p:cNvGrpSpPr/>
          <p:nvPr/>
        </p:nvGrpSpPr>
        <p:grpSpPr>
          <a:xfrm>
            <a:off x="16046505" y="0"/>
            <a:ext cx="2241495" cy="10287000"/>
            <a:chOff x="0" y="0"/>
            <a:chExt cx="2988660" cy="13716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417A798-33E4-689E-3B04-2B9D9299349C}"/>
                </a:ext>
              </a:extLst>
            </p:cNvPr>
            <p:cNvSpPr/>
            <p:nvPr/>
          </p:nvSpPr>
          <p:spPr>
            <a:xfrm>
              <a:off x="0" y="0"/>
              <a:ext cx="2988691" cy="13716000"/>
            </a:xfrm>
            <a:custGeom>
              <a:avLst/>
              <a:gdLst/>
              <a:ahLst/>
              <a:cxnLst/>
              <a:rect l="l" t="t" r="r" b="b"/>
              <a:pathLst>
                <a:path w="2988691" h="13716000">
                  <a:moveTo>
                    <a:pt x="2988691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988691" y="1371600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F61F7E4-30FB-78CD-35AD-AD1871AFDFD7}"/>
              </a:ext>
            </a:extLst>
          </p:cNvPr>
          <p:cNvGrpSpPr/>
          <p:nvPr/>
        </p:nvGrpSpPr>
        <p:grpSpPr>
          <a:xfrm>
            <a:off x="8610600" y="630691"/>
            <a:ext cx="9014049" cy="9025617"/>
            <a:chOff x="0" y="0"/>
            <a:chExt cx="12018732" cy="1203415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CAD20E-4BD2-33FA-15D2-3FCEF449C317}"/>
                </a:ext>
              </a:extLst>
            </p:cNvPr>
            <p:cNvSpPr/>
            <p:nvPr/>
          </p:nvSpPr>
          <p:spPr>
            <a:xfrm>
              <a:off x="0" y="0"/>
              <a:ext cx="12018772" cy="12034139"/>
            </a:xfrm>
            <a:custGeom>
              <a:avLst/>
              <a:gdLst/>
              <a:ahLst/>
              <a:cxnLst/>
              <a:rect l="l" t="t" r="r" b="b"/>
              <a:pathLst>
                <a:path w="12018772" h="12034139">
                  <a:moveTo>
                    <a:pt x="0" y="0"/>
                  </a:moveTo>
                  <a:lnTo>
                    <a:pt x="12018772" y="0"/>
                  </a:lnTo>
                  <a:lnTo>
                    <a:pt x="12018772" y="12034139"/>
                  </a:lnTo>
                  <a:lnTo>
                    <a:pt x="0" y="12034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4" name="Picture 13" descr="A blue and yellow grid&#10;&#10;AI-generated content may be incorrect.">
            <a:extLst>
              <a:ext uri="{FF2B5EF4-FFF2-40B4-BE49-F238E27FC236}">
                <a16:creationId xmlns:a16="http://schemas.microsoft.com/office/drawing/2014/main" id="{25786B97-9BC4-79C0-6995-55084DBFC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733543"/>
            <a:ext cx="92868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1154747"/>
            <a:ext cx="18440400" cy="7977505"/>
            <a:chOff x="0" y="0"/>
            <a:chExt cx="24587200" cy="10636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7200" cy="10636673"/>
            </a:xfrm>
            <a:custGeom>
              <a:avLst/>
              <a:gdLst/>
              <a:ahLst/>
              <a:cxnLst/>
              <a:rect l="l" t="t" r="r" b="b"/>
              <a:pathLst>
                <a:path w="24587200" h="10636673">
                  <a:moveTo>
                    <a:pt x="0" y="0"/>
                  </a:moveTo>
                  <a:lnTo>
                    <a:pt x="24587200" y="0"/>
                  </a:lnTo>
                  <a:lnTo>
                    <a:pt x="24587200" y="10636673"/>
                  </a:lnTo>
                  <a:lnTo>
                    <a:pt x="0" y="106366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24587200" cy="108176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864"/>
                </a:lnSpc>
              </a:pPr>
              <a:r>
                <a:rPr lang="en-US" sz="4999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Smartwatches: The Ideal Use Case for BGCR</a:t>
              </a:r>
            </a:p>
            <a:p>
              <a:pPr algn="ctr">
                <a:lnSpc>
                  <a:spcPts val="7864"/>
                </a:lnSpc>
              </a:pPr>
              <a:endParaRPr lang="en-US" sz="4999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endParaRPr>
            </a:p>
            <a:p>
              <a:pPr marL="422275" lvl="1" indent="-211138" algn="ctr">
                <a:lnSpc>
                  <a:spcPts val="7864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Reliable Biasing </a:t>
              </a: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: Delivers stable current for sensors, RF transceivers, analog front ends, ADCs, and filters, enabling accurate sensing and seamless BLE communication. </a:t>
              </a:r>
            </a:p>
            <a:p>
              <a:pPr marL="422275" lvl="1" indent="-211138" algn="ctr">
                <a:lnSpc>
                  <a:spcPts val="7864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Wide Temperature Resilience </a:t>
              </a: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: Operates flawlessly across -40°C to 125°C, ensuring reliable performance in diverse environments, from extreme outdoor conditions to everyday use. </a:t>
              </a:r>
            </a:p>
            <a:p>
              <a:pPr marL="422275" lvl="1" indent="-211138" algn="ctr">
                <a:lnSpc>
                  <a:spcPts val="7864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Excellent Load Regulation </a:t>
              </a: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: Maintains ±0.2% output stability to support varying loads, such as displays, sensors, and communication modules.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952500"/>
            <a:ext cx="15518993" cy="7977505"/>
            <a:chOff x="0" y="0"/>
            <a:chExt cx="20691991" cy="10636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91991" cy="10636673"/>
            </a:xfrm>
            <a:custGeom>
              <a:avLst/>
              <a:gdLst/>
              <a:ahLst/>
              <a:cxnLst/>
              <a:rect l="l" t="t" r="r" b="b"/>
              <a:pathLst>
                <a:path w="20691991" h="10636673">
                  <a:moveTo>
                    <a:pt x="0" y="0"/>
                  </a:moveTo>
                  <a:lnTo>
                    <a:pt x="20691991" y="0"/>
                  </a:lnTo>
                  <a:lnTo>
                    <a:pt x="20691991" y="10636673"/>
                  </a:lnTo>
                  <a:lnTo>
                    <a:pt x="0" y="106366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52425"/>
              <a:ext cx="20691991" cy="10989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2275" lvl="1" indent="-211138" algn="l">
                <a:lnSpc>
                  <a:spcPts val="7864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Low Power Consumption </a:t>
              </a: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: Consumes only 20 µW, optimizing battery life for extended use in power-constrained devices like smartwatches. </a:t>
              </a:r>
            </a:p>
            <a:p>
              <a:pPr marL="422275" lvl="1" indent="-211138" algn="l">
                <a:lnSpc>
                  <a:spcPts val="7864"/>
                </a:lnSpc>
              </a:pPr>
              <a:endParaRPr lang="en-US" sz="35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422275" lvl="1" indent="-211138" algn="l">
                <a:lnSpc>
                  <a:spcPts val="7864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RF Stability </a:t>
              </a: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: Ensures frequency Stability of RF oscillators, enabling consistent and reliable BLE connectivity. </a:t>
              </a:r>
            </a:p>
            <a:p>
              <a:pPr marL="422275" lvl="1" indent="-211138" algn="l">
                <a:lnSpc>
                  <a:spcPts val="7864"/>
                </a:lnSpc>
              </a:pPr>
              <a:endParaRPr lang="en-US" sz="35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422275" lvl="1" indent="-211138" algn="l">
                <a:lnSpc>
                  <a:spcPts val="7864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LDO Integration </a:t>
              </a: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: Acts as a dependable bias source for LDO regulators, powering multiple smartwatch subsystems efficiently.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72638"/>
            <a:ext cx="15871040" cy="8968161"/>
            <a:chOff x="0" y="0"/>
            <a:chExt cx="21161387" cy="11957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61387" cy="11957548"/>
            </a:xfrm>
            <a:custGeom>
              <a:avLst/>
              <a:gdLst/>
              <a:ahLst/>
              <a:cxnLst/>
              <a:rect l="l" t="t" r="r" b="b"/>
              <a:pathLst>
                <a:path w="21161387" h="11957548">
                  <a:moveTo>
                    <a:pt x="0" y="0"/>
                  </a:moveTo>
                  <a:lnTo>
                    <a:pt x="21161387" y="0"/>
                  </a:lnTo>
                  <a:lnTo>
                    <a:pt x="21161387" y="11957548"/>
                  </a:lnTo>
                  <a:lnTo>
                    <a:pt x="0" y="11957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161387" cy="120051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655"/>
                </a:lnSpc>
              </a:pPr>
              <a:r>
                <a:rPr lang="en-US" sz="4350" spc="21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 </a:t>
              </a:r>
              <a:r>
                <a:rPr lang="en-US" sz="4350" b="1" spc="21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Specifications </a:t>
              </a:r>
            </a:p>
            <a:p>
              <a:pPr algn="l">
                <a:lnSpc>
                  <a:spcPts val="4550"/>
                </a:lnSpc>
              </a:pPr>
              <a:endParaRPr lang="en-US" sz="4350" b="1" spc="21">
                <a:solidFill>
                  <a:srgbClr val="2B2C30"/>
                </a:solidFill>
                <a:latin typeface="Garamond Bold"/>
                <a:ea typeface="Garamond Bold"/>
                <a:cs typeface="Garamond Bold"/>
                <a:sym typeface="Garamond Bold"/>
              </a:endParaRPr>
            </a:p>
            <a:p>
              <a:pPr algn="l">
                <a:lnSpc>
                  <a:spcPts val="4550"/>
                </a:lnSpc>
              </a:pPr>
              <a:r>
                <a:rPr lang="en-US" sz="3500" b="1" spc="17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Output Current</a:t>
              </a: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 : 100 µA +- 5% across the temperature range of -40°C to 125°C. </a:t>
              </a:r>
            </a:p>
            <a:p>
              <a:pPr algn="l">
                <a:lnSpc>
                  <a:spcPts val="4550"/>
                </a:lnSpc>
              </a:pP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Technology : 90nm CMOS process</a:t>
              </a:r>
            </a:p>
            <a:p>
              <a:pPr algn="l">
                <a:lnSpc>
                  <a:spcPts val="4550"/>
                </a:lnSpc>
              </a:pPr>
              <a:r>
                <a:rPr lang="en-US" sz="3500" b="1" spc="17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Power Supply</a:t>
              </a: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 : 1.8V to 3.3V</a:t>
              </a:r>
            </a:p>
            <a:p>
              <a:pPr algn="l">
                <a:lnSpc>
                  <a:spcPts val="4550"/>
                </a:lnSpc>
              </a:pPr>
              <a:r>
                <a:rPr lang="en-US" sz="3500" b="1" spc="17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Power Consumption</a:t>
              </a: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: Less than 50 µW for the entire current reference circuit. </a:t>
              </a:r>
              <a:r>
                <a:rPr lang="en-US" sz="3500" b="1" spc="17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Temperature Coefficient </a:t>
              </a: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: Less than 50 ppm/°C for the output current.</a:t>
              </a:r>
            </a:p>
            <a:p>
              <a:pPr algn="l">
                <a:lnSpc>
                  <a:spcPts val="4550"/>
                </a:lnSpc>
              </a:pPr>
              <a:r>
                <a:rPr lang="en-US" sz="3500" b="1" spc="17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Load Regulation</a:t>
              </a: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 : Output current should remain stable within 2% when the load voltage varies from 0 to 1V. </a:t>
              </a:r>
            </a:p>
            <a:p>
              <a:pPr algn="l">
                <a:lnSpc>
                  <a:spcPts val="4550"/>
                </a:lnSpc>
              </a:pPr>
              <a:endParaRPr lang="en-US" sz="3500" spc="17">
                <a:solidFill>
                  <a:srgbClr val="2B2C3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algn="l">
                <a:lnSpc>
                  <a:spcPts val="4550"/>
                </a:lnSpc>
              </a:pPr>
              <a:r>
                <a:rPr lang="en-US" sz="3500" b="1" spc="17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Design Considerations</a:t>
              </a: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: </a:t>
              </a:r>
            </a:p>
            <a:p>
              <a:pPr marL="800101" lvl="2" indent="-266700" algn="l">
                <a:lnSpc>
                  <a:spcPts val="4550"/>
                </a:lnSpc>
                <a:buFont typeface="Arial"/>
                <a:buChar char="⚬"/>
              </a:pP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Use a bandgap voltage reference to set the bias current. </a:t>
              </a:r>
            </a:p>
            <a:p>
              <a:pPr marL="800101" lvl="2" indent="-266700" algn="l">
                <a:lnSpc>
                  <a:spcPts val="4550"/>
                </a:lnSpc>
                <a:buFont typeface="Arial"/>
                <a:buChar char="⚬"/>
              </a:pP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Design a current mirror to generate the output current. </a:t>
              </a:r>
            </a:p>
            <a:p>
              <a:pPr marL="800101" lvl="2" indent="-266700" algn="l">
                <a:lnSpc>
                  <a:spcPts val="4550"/>
                </a:lnSpc>
                <a:buFont typeface="Arial"/>
                <a:buChar char="⚬"/>
              </a:pPr>
              <a:r>
                <a:rPr lang="en-US" sz="3500" spc="17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Consider process variations, transistor matching, and temperature stability in the 90nm process.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48000" y="1189758"/>
            <a:ext cx="12039600" cy="1323439"/>
            <a:chOff x="0" y="0"/>
            <a:chExt cx="16052800" cy="17645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52800" cy="1764585"/>
            </a:xfrm>
            <a:custGeom>
              <a:avLst/>
              <a:gdLst/>
              <a:ahLst/>
              <a:cxnLst/>
              <a:rect l="l" t="t" r="r" b="b"/>
              <a:pathLst>
                <a:path w="16052800" h="1764585">
                  <a:moveTo>
                    <a:pt x="0" y="0"/>
                  </a:moveTo>
                  <a:lnTo>
                    <a:pt x="16052800" y="0"/>
                  </a:lnTo>
                  <a:lnTo>
                    <a:pt x="16052800" y="1764585"/>
                  </a:lnTo>
                  <a:lnTo>
                    <a:pt x="0" y="1764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6052800" cy="17741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00"/>
                </a:lnSpc>
              </a:pPr>
              <a:r>
                <a:rPr lang="en-US" sz="4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Power Management IC (PMIC) uses the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current reference to bias the MCU and Wi-fi Module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2254725" y="2648108"/>
            <a:ext cx="12851018" cy="6801799"/>
          </a:xfrm>
          <a:custGeom>
            <a:avLst/>
            <a:gdLst/>
            <a:ahLst/>
            <a:cxnLst/>
            <a:rect l="l" t="t" r="r" b="b"/>
            <a:pathLst>
              <a:path w="12851018" h="6801799">
                <a:moveTo>
                  <a:pt x="0" y="0"/>
                </a:moveTo>
                <a:lnTo>
                  <a:pt x="12851018" y="0"/>
                </a:lnTo>
                <a:lnTo>
                  <a:pt x="12851018" y="6801799"/>
                </a:lnTo>
                <a:lnTo>
                  <a:pt x="0" y="6801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3542340"/>
            <a:ext cx="15430500" cy="273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7"/>
              </a:lnSpc>
              <a:spcBef>
                <a:spcPct val="0"/>
              </a:spcBef>
            </a:pPr>
            <a:r>
              <a:rPr lang="en-US" sz="15990" dirty="0">
                <a:solidFill>
                  <a:srgbClr val="947D69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8494320" y="7344276"/>
            <a:ext cx="1299257" cy="1984976"/>
          </a:xfrm>
          <a:custGeom>
            <a:avLst/>
            <a:gdLst/>
            <a:ahLst/>
            <a:cxnLst/>
            <a:rect l="l" t="t" r="r" b="b"/>
            <a:pathLst>
              <a:path w="1299257" h="1984976">
                <a:moveTo>
                  <a:pt x="0" y="0"/>
                </a:moveTo>
                <a:lnTo>
                  <a:pt x="1299258" y="0"/>
                </a:lnTo>
                <a:lnTo>
                  <a:pt x="1299258" y="1984976"/>
                </a:lnTo>
                <a:lnTo>
                  <a:pt x="0" y="198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028700" y="9239250"/>
            <a:ext cx="712281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H="1" flipV="1">
            <a:off x="1428750" y="4808802"/>
            <a:ext cx="19050" cy="50013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1028700" y="8986393"/>
            <a:ext cx="43841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0136437" y="990600"/>
            <a:ext cx="712281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H="1" flipV="1">
            <a:off x="16821150" y="499702"/>
            <a:ext cx="19050" cy="50013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2875183" y="1249851"/>
            <a:ext cx="43841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7503968" y="6184175"/>
            <a:ext cx="32800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947D6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FETManiacs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819400" y="1638300"/>
          <a:ext cx="12192000" cy="110490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NMOS (n18_t)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PMOS (p18_t)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5105400" y="463399"/>
            <a:ext cx="9144000" cy="784830"/>
            <a:chOff x="0" y="0"/>
            <a:chExt cx="12192000" cy="1046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046440"/>
            </a:xfrm>
            <a:custGeom>
              <a:avLst/>
              <a:gdLst/>
              <a:ahLst/>
              <a:cxnLst/>
              <a:rect l="l" t="t" r="r" b="b"/>
              <a:pathLst>
                <a:path w="12192000" h="1046440">
                  <a:moveTo>
                    <a:pt x="0" y="0"/>
                  </a:moveTo>
                  <a:lnTo>
                    <a:pt x="12192000" y="0"/>
                  </a:lnTo>
                  <a:lnTo>
                    <a:pt x="1219200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192000" cy="1065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00"/>
                </a:lnSpc>
              </a:pPr>
              <a:r>
                <a:rPr lang="en-US" sz="4500" b="1" spc="21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Device Characterization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33500" y="7505700"/>
            <a:ext cx="15240000" cy="1581150"/>
          </a:xfrm>
          <a:custGeom>
            <a:avLst/>
            <a:gdLst/>
            <a:ahLst/>
            <a:cxnLst/>
            <a:rect l="l" t="t" r="r" b="b"/>
            <a:pathLst>
              <a:path w="15240000" h="1581150">
                <a:moveTo>
                  <a:pt x="0" y="0"/>
                </a:moveTo>
                <a:lnTo>
                  <a:pt x="15240000" y="0"/>
                </a:lnTo>
                <a:lnTo>
                  <a:pt x="15240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33500" y="4950405"/>
            <a:ext cx="15240000" cy="1524000"/>
          </a:xfrm>
          <a:custGeom>
            <a:avLst/>
            <a:gdLst/>
            <a:ahLst/>
            <a:cxnLst/>
            <a:rect l="l" t="t" r="r" b="b"/>
            <a:pathLst>
              <a:path w="15240000" h="1524000">
                <a:moveTo>
                  <a:pt x="0" y="0"/>
                </a:moveTo>
                <a:lnTo>
                  <a:pt x="15240000" y="0"/>
                </a:lnTo>
                <a:lnTo>
                  <a:pt x="1524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219200" y="4151304"/>
            <a:ext cx="1905000" cy="630942"/>
            <a:chOff x="0" y="0"/>
            <a:chExt cx="2540000" cy="8412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0000" cy="841256"/>
            </a:xfrm>
            <a:custGeom>
              <a:avLst/>
              <a:gdLst/>
              <a:ahLst/>
              <a:cxnLst/>
              <a:rect l="l" t="t" r="r" b="b"/>
              <a:pathLst>
                <a:path w="2540000" h="841256">
                  <a:moveTo>
                    <a:pt x="0" y="0"/>
                  </a:moveTo>
                  <a:lnTo>
                    <a:pt x="2540000" y="0"/>
                  </a:lnTo>
                  <a:lnTo>
                    <a:pt x="2540000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540000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NMOS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6157" y="6791905"/>
            <a:ext cx="9144000" cy="630942"/>
            <a:chOff x="0" y="0"/>
            <a:chExt cx="12192000" cy="8412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92000" cy="841256"/>
            </a:xfrm>
            <a:custGeom>
              <a:avLst/>
              <a:gdLst/>
              <a:ahLst/>
              <a:cxnLst/>
              <a:rect l="l" t="t" r="r" b="b"/>
              <a:pathLst>
                <a:path w="12192000" h="841256">
                  <a:moveTo>
                    <a:pt x="0" y="0"/>
                  </a:moveTo>
                  <a:lnTo>
                    <a:pt x="12192000" y="0"/>
                  </a:lnTo>
                  <a:lnTo>
                    <a:pt x="12192000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2192000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PMOS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800100"/>
            <a:ext cx="10896600" cy="630942"/>
            <a:chOff x="0" y="0"/>
            <a:chExt cx="14528800" cy="841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28800" cy="841256"/>
            </a:xfrm>
            <a:custGeom>
              <a:avLst/>
              <a:gdLst/>
              <a:ahLst/>
              <a:cxnLst/>
              <a:rect l="l" t="t" r="r" b="b"/>
              <a:pathLst>
                <a:path w="14528800" h="841256">
                  <a:moveTo>
                    <a:pt x="0" y="0"/>
                  </a:moveTo>
                  <a:lnTo>
                    <a:pt x="14528800" y="0"/>
                  </a:lnTo>
                  <a:lnTo>
                    <a:pt x="14528800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4528800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Temperature coefficient of  VPNP =  </a:t>
              </a:r>
            </a:p>
          </p:txBody>
        </p:sp>
      </p:grpSp>
      <p:sp>
        <p:nvSpPr>
          <p:cNvPr id="5" name="Freeform 5" descr="A screen shot of a graph  AI-generated content may be incorrect."/>
          <p:cNvSpPr/>
          <p:nvPr/>
        </p:nvSpPr>
        <p:spPr>
          <a:xfrm>
            <a:off x="2362200" y="1866900"/>
            <a:ext cx="13058112" cy="8126651"/>
          </a:xfrm>
          <a:custGeom>
            <a:avLst/>
            <a:gdLst/>
            <a:ahLst/>
            <a:cxnLst/>
            <a:rect l="l" t="t" r="r" b="b"/>
            <a:pathLst>
              <a:path w="13058112" h="8126651">
                <a:moveTo>
                  <a:pt x="0" y="0"/>
                </a:moveTo>
                <a:lnTo>
                  <a:pt x="13058112" y="0"/>
                </a:lnTo>
                <a:lnTo>
                  <a:pt x="13058112" y="8126651"/>
                </a:lnTo>
                <a:lnTo>
                  <a:pt x="0" y="8126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8" t="-3108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658" y="2095500"/>
            <a:ext cx="16730683" cy="4938211"/>
            <a:chOff x="0" y="0"/>
            <a:chExt cx="22307577" cy="6584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07578" cy="6584281"/>
            </a:xfrm>
            <a:custGeom>
              <a:avLst/>
              <a:gdLst/>
              <a:ahLst/>
              <a:cxnLst/>
              <a:rect l="l" t="t" r="r" b="b"/>
              <a:pathLst>
                <a:path w="22307578" h="6584281">
                  <a:moveTo>
                    <a:pt x="0" y="0"/>
                  </a:moveTo>
                  <a:lnTo>
                    <a:pt x="22307578" y="0"/>
                  </a:lnTo>
                  <a:lnTo>
                    <a:pt x="22307578" y="6584281"/>
                  </a:lnTo>
                  <a:lnTo>
                    <a:pt x="0" y="658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2307577" cy="6660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864"/>
                </a:lnSpc>
              </a:pPr>
              <a:r>
                <a:rPr lang="en-US" sz="6000" b="1" spc="30">
                  <a:solidFill>
                    <a:srgbClr val="2B2C3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Design</a:t>
              </a:r>
            </a:p>
            <a:p>
              <a:pPr algn="l">
                <a:lnSpc>
                  <a:spcPts val="7864"/>
                </a:lnSpc>
              </a:pPr>
              <a:endParaRPr lang="en-US" sz="6000" b="1" spc="30">
                <a:solidFill>
                  <a:srgbClr val="2B2C30"/>
                </a:solidFill>
                <a:latin typeface="Garamond Bold"/>
                <a:ea typeface="Garamond Bold"/>
                <a:cs typeface="Garamond Bold"/>
                <a:sym typeface="Garamond Bold"/>
              </a:endParaRPr>
            </a:p>
            <a:p>
              <a:pPr algn="l">
                <a:lnSpc>
                  <a:spcPts val="7864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The design employs a Bandgap Voltage Reference that is converted into a current reference by adding appropriate resistors to add a CTAT current to a PTAT current and mirroring the temperature independent current using a cascode current mirror to improve load regulation.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715" y="4441074"/>
            <a:ext cx="6054501" cy="3581400"/>
            <a:chOff x="0" y="0"/>
            <a:chExt cx="8072668" cy="477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2668" cy="4775200"/>
            </a:xfrm>
            <a:custGeom>
              <a:avLst/>
              <a:gdLst/>
              <a:ahLst/>
              <a:cxnLst/>
              <a:rect l="l" t="t" r="r" b="b"/>
              <a:pathLst>
                <a:path w="8072668" h="4775200">
                  <a:moveTo>
                    <a:pt x="0" y="0"/>
                  </a:moveTo>
                  <a:lnTo>
                    <a:pt x="8072668" y="0"/>
                  </a:lnTo>
                  <a:lnTo>
                    <a:pt x="8072668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072668" cy="4851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748"/>
                </a:lnSpc>
              </a:pPr>
              <a:r>
                <a:rPr lang="en-US" sz="8100" spc="3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Design Schematic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" y="4477488"/>
            <a:ext cx="1097283" cy="1010190"/>
          </a:xfrm>
          <a:custGeom>
            <a:avLst/>
            <a:gdLst/>
            <a:ahLst/>
            <a:cxnLst/>
            <a:rect l="l" t="t" r="r" b="b"/>
            <a:pathLst>
              <a:path w="1097283" h="1010190">
                <a:moveTo>
                  <a:pt x="0" y="0"/>
                </a:moveTo>
                <a:lnTo>
                  <a:pt x="1097283" y="0"/>
                </a:lnTo>
                <a:lnTo>
                  <a:pt x="1097283" y="1010190"/>
                </a:lnTo>
                <a:lnTo>
                  <a:pt x="0" y="1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6046505" y="0"/>
            <a:ext cx="2241495" cy="10287000"/>
            <a:chOff x="0" y="0"/>
            <a:chExt cx="298866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8691" cy="13716000"/>
            </a:xfrm>
            <a:custGeom>
              <a:avLst/>
              <a:gdLst/>
              <a:ahLst/>
              <a:cxnLst/>
              <a:rect l="l" t="t" r="r" b="b"/>
              <a:pathLst>
                <a:path w="2988691" h="13716000">
                  <a:moveTo>
                    <a:pt x="2988691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988691" y="1371600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8715" y="587829"/>
            <a:ext cx="9014049" cy="9025617"/>
            <a:chOff x="0" y="0"/>
            <a:chExt cx="12018732" cy="12034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8772" cy="12034139"/>
            </a:xfrm>
            <a:custGeom>
              <a:avLst/>
              <a:gdLst/>
              <a:ahLst/>
              <a:cxnLst/>
              <a:rect l="l" t="t" r="r" b="b"/>
              <a:pathLst>
                <a:path w="12018772" h="12034139">
                  <a:moveTo>
                    <a:pt x="0" y="0"/>
                  </a:moveTo>
                  <a:lnTo>
                    <a:pt x="12018772" y="0"/>
                  </a:lnTo>
                  <a:lnTo>
                    <a:pt x="12018772" y="12034139"/>
                  </a:lnTo>
                  <a:lnTo>
                    <a:pt x="0" y="12034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 descr="A diagram of a circuit  AI-generated content may be incorrect."/>
          <p:cNvSpPr/>
          <p:nvPr/>
        </p:nvSpPr>
        <p:spPr>
          <a:xfrm>
            <a:off x="8883738" y="1788215"/>
            <a:ext cx="8304001" cy="6622440"/>
          </a:xfrm>
          <a:custGeom>
            <a:avLst/>
            <a:gdLst/>
            <a:ahLst/>
            <a:cxnLst/>
            <a:rect l="l" t="t" r="r" b="b"/>
            <a:pathLst>
              <a:path w="8304001" h="6622440">
                <a:moveTo>
                  <a:pt x="0" y="0"/>
                </a:moveTo>
                <a:lnTo>
                  <a:pt x="8304001" y="0"/>
                </a:lnTo>
                <a:lnTo>
                  <a:pt x="8304001" y="6622440"/>
                </a:lnTo>
                <a:lnTo>
                  <a:pt x="0" y="6622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" r="-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00843" y="1367971"/>
            <a:ext cx="11086313" cy="8534400"/>
            <a:chOff x="0" y="0"/>
            <a:chExt cx="14781751" cy="1137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81785" cy="11379200"/>
            </a:xfrm>
            <a:custGeom>
              <a:avLst/>
              <a:gdLst/>
              <a:ahLst/>
              <a:cxnLst/>
              <a:rect l="l" t="t" r="r" b="b"/>
              <a:pathLst>
                <a:path w="14781785" h="11379200">
                  <a:moveTo>
                    <a:pt x="0" y="0"/>
                  </a:moveTo>
                  <a:lnTo>
                    <a:pt x="14781785" y="0"/>
                  </a:lnTo>
                  <a:lnTo>
                    <a:pt x="14781785" y="11379200"/>
                  </a:lnTo>
                  <a:lnTo>
                    <a:pt x="0" y="1137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23" b="-34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477000" y="384629"/>
            <a:ext cx="9144000" cy="630942"/>
            <a:chOff x="0" y="0"/>
            <a:chExt cx="12192000" cy="841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841256"/>
            </a:xfrm>
            <a:custGeom>
              <a:avLst/>
              <a:gdLst/>
              <a:ahLst/>
              <a:cxnLst/>
              <a:rect l="l" t="t" r="r" b="b"/>
              <a:pathLst>
                <a:path w="12192000" h="841256">
                  <a:moveTo>
                    <a:pt x="0" y="0"/>
                  </a:moveTo>
                  <a:lnTo>
                    <a:pt x="12192000" y="0"/>
                  </a:lnTo>
                  <a:lnTo>
                    <a:pt x="12192000" y="841256"/>
                  </a:lnTo>
                  <a:lnTo>
                    <a:pt x="0" y="841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192000" cy="850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spc="30">
                  <a:solidFill>
                    <a:srgbClr val="2B2C30"/>
                  </a:solidFill>
                  <a:latin typeface="Garamond"/>
                  <a:ea typeface="Garamond"/>
                  <a:cs typeface="Garamond"/>
                  <a:sym typeface="Garamond"/>
                </a:rPr>
                <a:t>Design Schematic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321" y="626364"/>
            <a:ext cx="16364460" cy="1874091"/>
            <a:chOff x="0" y="0"/>
            <a:chExt cx="21819280" cy="2498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19281" cy="2498788"/>
            </a:xfrm>
            <a:custGeom>
              <a:avLst/>
              <a:gdLst/>
              <a:ahLst/>
              <a:cxnLst/>
              <a:rect l="l" t="t" r="r" b="b"/>
              <a:pathLst>
                <a:path w="21819281" h="2498788">
                  <a:moveTo>
                    <a:pt x="0" y="0"/>
                  </a:moveTo>
                  <a:lnTo>
                    <a:pt x="21819281" y="0"/>
                  </a:lnTo>
                  <a:lnTo>
                    <a:pt x="21819281" y="2498788"/>
                  </a:lnTo>
                  <a:lnTo>
                    <a:pt x="0" y="2498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1819280" cy="25940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0692"/>
                </a:lnSpc>
              </a:pPr>
              <a:r>
                <a:rPr lang="en-US" sz="9900" spc="3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Design Flow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690916" y="2579544"/>
            <a:ext cx="6899275" cy="68707"/>
          </a:xfrm>
          <a:custGeom>
            <a:avLst/>
            <a:gdLst/>
            <a:ahLst/>
            <a:cxnLst/>
            <a:rect l="l" t="t" r="r" b="b"/>
            <a:pathLst>
              <a:path w="6899275" h="68707">
                <a:moveTo>
                  <a:pt x="0" y="0"/>
                </a:moveTo>
                <a:lnTo>
                  <a:pt x="6899274" y="0"/>
                </a:lnTo>
                <a:lnTo>
                  <a:pt x="6899274" y="68706"/>
                </a:lnTo>
                <a:lnTo>
                  <a:pt x="0" y="6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A math equations on a white background  AI-generated content may be incorrect."/>
          <p:cNvSpPr/>
          <p:nvPr/>
        </p:nvSpPr>
        <p:spPr>
          <a:xfrm>
            <a:off x="478897" y="3126819"/>
            <a:ext cx="17323308" cy="5153682"/>
          </a:xfrm>
          <a:custGeom>
            <a:avLst/>
            <a:gdLst/>
            <a:ahLst/>
            <a:cxnLst/>
            <a:rect l="l" t="t" r="r" b="b"/>
            <a:pathLst>
              <a:path w="17323308" h="5153682">
                <a:moveTo>
                  <a:pt x="0" y="0"/>
                </a:moveTo>
                <a:lnTo>
                  <a:pt x="17323308" y="0"/>
                </a:lnTo>
                <a:lnTo>
                  <a:pt x="17323308" y="5153682"/>
                </a:lnTo>
                <a:lnTo>
                  <a:pt x="0" y="5153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" r="-20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625</Words>
  <Application>Microsoft Office PowerPoint</Application>
  <PresentationFormat>Custom</PresentationFormat>
  <Paragraphs>76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Cormorant Garamond</vt:lpstr>
      <vt:lpstr>Public Sans Bold</vt:lpstr>
      <vt:lpstr>Garamond Bold</vt:lpstr>
      <vt:lpstr>Arial</vt:lpstr>
      <vt:lpstr>Calibri (MS) Bold</vt:lpstr>
      <vt:lpstr>Playfair Display</vt:lpstr>
      <vt:lpstr>Cormorant Garamond Bold</vt:lpstr>
      <vt:lpstr>Garamond</vt:lpstr>
      <vt:lpstr>Calibri</vt:lpstr>
      <vt:lpstr>Calibri (MS)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bgcr.pptx</dc:title>
  <cp:lastModifiedBy>HARDIK JAIN</cp:lastModifiedBy>
  <cp:revision>5</cp:revision>
  <dcterms:created xsi:type="dcterms:W3CDTF">2006-08-16T00:00:00Z</dcterms:created>
  <dcterms:modified xsi:type="dcterms:W3CDTF">2025-03-20T04:58:47Z</dcterms:modified>
  <dc:identifier>DAGiPMfqI7k</dc:identifier>
</cp:coreProperties>
</file>